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7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62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EEAA4-9C7F-499D-EB0B-4332E7A96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42E1C-2480-2B6A-01E2-9A113D73E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51393-925E-AFC8-3DF9-698E92F1B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CDDD7-03FF-C04A-EDEB-C17E57B19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3921F-82DA-8118-D78F-7D0B18E6D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30838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D8AEE-6D69-96D2-3634-42EFC3BF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788AB-F6F0-A177-DB68-8C52E0649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5B74C-3FD1-43DB-77CC-42198BE29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6C47A-47F5-4126-156D-37194FED6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8C4F5B-D4DE-D195-E989-588EE9CF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8594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57BEF-33FA-6DE5-0C8F-F636505F0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26261-AFF9-D937-4207-27C40865E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32789-3DE8-9DD3-165C-9BB585EC3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8E78D-A309-7805-443A-FF710B737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7EDC9-BDFF-6085-FA7B-9ABEB7CB8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890593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ECA00-1A11-3064-E6EE-B84F361A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67F0F-C1B2-7415-395B-AA87EDDED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15E81-2842-FBFB-098D-0C92C30EE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A7B10-465A-0286-D7ED-1ED800130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1C686-DFB1-37FA-2169-2FCECA8D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D2F15-A2E7-504C-771D-44DFAB0F9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53939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C8D2C-860F-6BDC-6483-1BEECDA1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6BAEB-6976-3FFC-4ECA-970FFCBA4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19FE7-D961-65D2-9BB0-F793CD0F7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82F07-D458-4FBD-EFD3-79751430E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D0B9DE-CD64-60DC-CD6B-63D44A168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D8B402-BB9D-0821-7F61-CB3755571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D582A1-1AE7-AC1D-2083-F5FFDD64D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1A4C79-31B8-D275-27A7-CB54109AD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61311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9678B-43BA-9131-78CA-43F876B7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540857-732F-C711-56F0-BF4E4B95F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5C4D31-4CA6-F74E-F642-129A44C2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D8B3CD-8465-8C2F-B2E3-0B75C2A01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93488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454856-BE37-C403-5F6A-41832C491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E17E2D-6675-8DE9-5824-452269C00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98360-86D9-B001-86C0-3D20387E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83994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719D-34A2-DA29-E72A-828BF2CB8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ECC3D-67C0-278A-5E41-ED2E7E03B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52E48-A8BD-A868-EFDE-8032C11DDC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2B4E0-6509-3635-2085-474906932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D9014-CB51-DF4A-CD6D-BDB0A582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AAC41-6EDD-6A8B-89F5-79E2B73B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2175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CFEC-53F5-FDF3-98A9-D5D14ED96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2EFD50-AEFA-8AB4-A842-D85212F67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B3C85-8D70-F2BA-EC81-1FF43A06FA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C351F-1C12-BD70-77A4-4349B96F2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F9595-09FD-BF68-4DAD-E093B326A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ACF36-1310-60D8-9C6D-32CD28C2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59172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37E8E-5F37-0AF1-C684-89A23935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73613D-3AEA-2C7C-02E4-A76BC9A70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99025-3918-56F8-7A32-7D5169AB5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71157-A4F6-D870-D64D-916A0737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4CF61-D289-065F-9086-6D2D8E8BF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5428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9368F7-0BEB-07FE-73F4-89CDAAF84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CCF8C-89BE-8DEC-A2BE-2E72472B3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8AB91-AE5F-7A1D-BD22-2EB4867A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251ED-1ADD-37FD-7010-4D2817560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45094-5204-B83E-BE5C-BBB2700C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85518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F98EF-9402-C898-8B07-675AE05C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59F62-D2F9-B925-5BF7-811C9D987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5EC34-795A-2106-AB5C-ED382B6C4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AE1F1-9B74-FD4E-A849-00DC247A09F4}" type="datetimeFigureOut">
              <a:rPr lang="en-DE" smtClean="0"/>
              <a:t>21.01.24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15252-C1DF-146D-B6DE-E9EACBB0A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D9EEF-5407-C96D-05B6-96C4A708E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77480-54C9-EB46-ADBC-55BAA29C6657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32732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64F3-95F4-F25B-82CA-48ACCCC532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Bienenstock Waage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46F1DE-EE9D-C394-6875-235648FBA2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DE" dirty="0"/>
              <a:t>Mein Weg es selbst zu bauen ….</a:t>
            </a:r>
          </a:p>
        </p:txBody>
      </p:sp>
    </p:spTree>
    <p:extLst>
      <p:ext uri="{BB962C8B-B14F-4D97-AF65-F5344CB8AC3E}">
        <p14:creationId xmlns:p14="http://schemas.microsoft.com/office/powerpoint/2010/main" val="1293647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20E5C-D36E-36FB-609B-60AEE4BAC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Ziele für mich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EA4CA-75C4-7CD1-FD4D-0AF364C46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Zeitnahes</a:t>
            </a:r>
            <a:r>
              <a:rPr lang="en-GB" dirty="0"/>
              <a:t> </a:t>
            </a:r>
            <a:r>
              <a:rPr lang="en-GB" dirty="0" err="1"/>
              <a:t>Überwachen</a:t>
            </a:r>
            <a:r>
              <a:rPr lang="en-GB" dirty="0"/>
              <a:t> </a:t>
            </a:r>
            <a:r>
              <a:rPr lang="en-GB" dirty="0" err="1"/>
              <a:t>meiner</a:t>
            </a:r>
            <a:r>
              <a:rPr lang="en-GB" dirty="0"/>
              <a:t> </a:t>
            </a:r>
            <a:r>
              <a:rPr lang="en-GB" dirty="0" err="1"/>
              <a:t>Völker</a:t>
            </a:r>
            <a:endParaRPr lang="en-GB" dirty="0"/>
          </a:p>
          <a:p>
            <a:r>
              <a:rPr lang="en-GB" dirty="0"/>
              <a:t>Web frontend</a:t>
            </a:r>
          </a:p>
          <a:p>
            <a:r>
              <a:rPr lang="en-GB" dirty="0"/>
              <a:t>(Handy App)</a:t>
            </a:r>
          </a:p>
          <a:p>
            <a:r>
              <a:rPr lang="en-GB" dirty="0" err="1"/>
              <a:t>Einfach</a:t>
            </a:r>
            <a:r>
              <a:rPr lang="en-GB" dirty="0"/>
              <a:t> </a:t>
            </a:r>
            <a:r>
              <a:rPr lang="en-GB" dirty="0" err="1"/>
              <a:t>erweiterbar</a:t>
            </a:r>
            <a:endParaRPr lang="en-GB" dirty="0"/>
          </a:p>
          <a:p>
            <a:r>
              <a:rPr lang="en-GB" dirty="0" err="1"/>
              <a:t>Preiswert</a:t>
            </a:r>
            <a:endParaRPr lang="en-GB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89581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56059-87ED-6947-E6A6-023C0CF8F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Kaufen 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68157-181C-73AD-8F22-8A54156AB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DE" dirty="0"/>
              <a:t>Wolf Waagen</a:t>
            </a:r>
            <a:br>
              <a:rPr lang="en-DE" dirty="0"/>
            </a:br>
            <a:r>
              <a:rPr lang="en-DE" dirty="0"/>
              <a:t>-- ~500€ + Solar</a:t>
            </a:r>
            <a:br>
              <a:rPr lang="en-DE" dirty="0"/>
            </a:br>
            <a:r>
              <a:rPr lang="en-DE" dirty="0"/>
              <a:t>+ Web Oberfläche </a:t>
            </a:r>
            <a:br>
              <a:rPr lang="en-DE" dirty="0"/>
            </a:br>
            <a:r>
              <a:rPr lang="en-DE" dirty="0"/>
              <a:t>+ Alarm</a:t>
            </a:r>
            <a:br>
              <a:rPr lang="en-DE" dirty="0"/>
            </a:br>
            <a:r>
              <a:rPr lang="en-DE" dirty="0"/>
              <a:t>+ Support</a:t>
            </a:r>
            <a:br>
              <a:rPr lang="en-DE" dirty="0"/>
            </a:br>
            <a:r>
              <a:rPr lang="en-DE" dirty="0"/>
              <a:t>+ Funktioniert</a:t>
            </a:r>
            <a:br>
              <a:rPr lang="en-DE" dirty="0"/>
            </a:br>
            <a:r>
              <a:rPr lang="en-DE" dirty="0"/>
              <a:t>+ Robust</a:t>
            </a:r>
            <a:br>
              <a:rPr lang="en-DE" dirty="0"/>
            </a:br>
            <a:r>
              <a:rPr lang="en-DE" dirty="0"/>
              <a:t>+ Aufstellen und fertig</a:t>
            </a:r>
            <a:br>
              <a:rPr lang="en-DE" dirty="0"/>
            </a:br>
            <a:endParaRPr lang="en-DE" dirty="0"/>
          </a:p>
          <a:p>
            <a:r>
              <a:rPr lang="en-DE" dirty="0"/>
              <a:t>Bienenstockwaage XS</a:t>
            </a:r>
            <a:br>
              <a:rPr lang="en-DE" dirty="0"/>
            </a:br>
            <a:r>
              <a:rPr lang="en-DE" dirty="0"/>
              <a:t>+ ~250 + solar</a:t>
            </a:r>
            <a:br>
              <a:rPr lang="en-DE" dirty="0"/>
            </a:br>
            <a:r>
              <a:rPr lang="en-DE" dirty="0"/>
              <a:t>- only SMS</a:t>
            </a:r>
          </a:p>
          <a:p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B14970-F971-F7A7-BDA1-5BB8DFCA3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008" y="1027906"/>
            <a:ext cx="3657600" cy="2438400"/>
          </a:xfrm>
          <a:prstGeom prst="rect">
            <a:avLst/>
          </a:prstGeom>
        </p:spPr>
      </p:pic>
      <p:pic>
        <p:nvPicPr>
          <p:cNvPr id="7" name="Picture 6" descr="A machine with a cable&#10;&#10;Description automatically generated with medium confidence">
            <a:extLst>
              <a:ext uri="{FF2B5EF4-FFF2-40B4-BE49-F238E27FC236}">
                <a16:creationId xmlns:a16="http://schemas.microsoft.com/office/drawing/2014/main" id="{9F5F8910-2494-A497-452F-830116820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608" y="1162843"/>
            <a:ext cx="3657600" cy="243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BCC725-10F5-F279-9121-1AA7CE9EC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53" y="3601243"/>
            <a:ext cx="3173627" cy="3173627"/>
          </a:xfrm>
          <a:prstGeom prst="rect">
            <a:avLst/>
          </a:prstGeom>
        </p:spPr>
      </p:pic>
      <p:pic>
        <p:nvPicPr>
          <p:cNvPr id="11" name="Picture 10" descr="A device connected to metal bars&#10;&#10;Description automatically generated">
            <a:extLst>
              <a:ext uri="{FF2B5EF4-FFF2-40B4-BE49-F238E27FC236}">
                <a16:creationId xmlns:a16="http://schemas.microsoft.com/office/drawing/2014/main" id="{F66AB65A-6516-CFFF-6959-0084DAE42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9533" y="3117270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28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9FDB-BD37-53C4-2137-96BF946C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Selber bauen 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05A10-3CA9-0D47-808B-15AB05EC0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DE" dirty="0"/>
              <a:t>Honeypi</a:t>
            </a:r>
            <a:br>
              <a:rPr lang="en-DE" dirty="0"/>
            </a:br>
            <a:r>
              <a:rPr lang="en-DE" dirty="0"/>
              <a:t>- Stromversorgung via Solar ist teuer, weil der Rasperypi benötigt  relativ viel Strom -&gt; großes Solar Panel -&gt; großer Akku</a:t>
            </a:r>
            <a:br>
              <a:rPr lang="en-DE" dirty="0"/>
            </a:br>
            <a:r>
              <a:rPr lang="en-DE" dirty="0"/>
              <a:t>- Rasperypi lange nicht lieferbar</a:t>
            </a:r>
            <a:br>
              <a:rPr lang="en-DE" dirty="0"/>
            </a:br>
            <a:r>
              <a:rPr lang="en-DE" dirty="0"/>
              <a:t>+ Einfacher zu installieren als beelogger</a:t>
            </a:r>
            <a:br>
              <a:rPr lang="en-DE" dirty="0"/>
            </a:br>
            <a:r>
              <a:rPr lang="en-DE" dirty="0"/>
              <a:t>   über Micro SD Karte</a:t>
            </a:r>
            <a:br>
              <a:rPr lang="en-DE" dirty="0"/>
            </a:br>
            <a:endParaRPr lang="en-DE" dirty="0"/>
          </a:p>
          <a:p>
            <a:r>
              <a:rPr lang="en-GB" dirty="0"/>
              <a:t>B</a:t>
            </a:r>
            <a:r>
              <a:rPr lang="en-DE" dirty="0"/>
              <a:t>eelogger</a:t>
            </a:r>
            <a:br>
              <a:rPr lang="en-DE" dirty="0"/>
            </a:br>
            <a:r>
              <a:rPr lang="en-DE" dirty="0"/>
              <a:t>- viel Eigenarbeit nötig</a:t>
            </a:r>
            <a:br>
              <a:rPr lang="en-DE" dirty="0"/>
            </a:br>
            <a:r>
              <a:rPr lang="en-DE" dirty="0"/>
              <a:t>++ Preis ~170€ (incl. LTE + Solar)</a:t>
            </a:r>
          </a:p>
        </p:txBody>
      </p:sp>
      <p:pic>
        <p:nvPicPr>
          <p:cNvPr id="5" name="Picture 4" descr="A solar panel with a circuit board and wires&#10;&#10;Description automatically generated">
            <a:extLst>
              <a:ext uri="{FF2B5EF4-FFF2-40B4-BE49-F238E27FC236}">
                <a16:creationId xmlns:a16="http://schemas.microsoft.com/office/drawing/2014/main" id="{CC52873C-6886-7C31-09BE-28987B54C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855" y="3318640"/>
            <a:ext cx="4719145" cy="35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00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646BE5A-0D38-A1ED-DB01-410C760B8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721081"/>
              </p:ext>
            </p:extLst>
          </p:nvPr>
        </p:nvGraphicFramePr>
        <p:xfrm>
          <a:off x="0" y="0"/>
          <a:ext cx="8102342" cy="7431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61612">
                  <a:extLst>
                    <a:ext uri="{9D8B030D-6E8A-4147-A177-3AD203B41FA5}">
                      <a16:colId xmlns:a16="http://schemas.microsoft.com/office/drawing/2014/main" val="3425668489"/>
                    </a:ext>
                  </a:extLst>
                </a:gridCol>
                <a:gridCol w="923455">
                  <a:extLst>
                    <a:ext uri="{9D8B030D-6E8A-4147-A177-3AD203B41FA5}">
                      <a16:colId xmlns:a16="http://schemas.microsoft.com/office/drawing/2014/main" val="3345811342"/>
                    </a:ext>
                  </a:extLst>
                </a:gridCol>
                <a:gridCol w="923455">
                  <a:extLst>
                    <a:ext uri="{9D8B030D-6E8A-4147-A177-3AD203B41FA5}">
                      <a16:colId xmlns:a16="http://schemas.microsoft.com/office/drawing/2014/main" val="3526462352"/>
                    </a:ext>
                  </a:extLst>
                </a:gridCol>
                <a:gridCol w="923455">
                  <a:extLst>
                    <a:ext uri="{9D8B030D-6E8A-4147-A177-3AD203B41FA5}">
                      <a16:colId xmlns:a16="http://schemas.microsoft.com/office/drawing/2014/main" val="3604839309"/>
                    </a:ext>
                  </a:extLst>
                </a:gridCol>
                <a:gridCol w="923455">
                  <a:extLst>
                    <a:ext uri="{9D8B030D-6E8A-4147-A177-3AD203B41FA5}">
                      <a16:colId xmlns:a16="http://schemas.microsoft.com/office/drawing/2014/main" val="1154019953"/>
                    </a:ext>
                  </a:extLst>
                </a:gridCol>
                <a:gridCol w="923455">
                  <a:extLst>
                    <a:ext uri="{9D8B030D-6E8A-4147-A177-3AD203B41FA5}">
                      <a16:colId xmlns:a16="http://schemas.microsoft.com/office/drawing/2014/main" val="3290806282"/>
                    </a:ext>
                  </a:extLst>
                </a:gridCol>
                <a:gridCol w="923455">
                  <a:extLst>
                    <a:ext uri="{9D8B030D-6E8A-4147-A177-3AD203B41FA5}">
                      <a16:colId xmlns:a16="http://schemas.microsoft.com/office/drawing/2014/main" val="3151363291"/>
                    </a:ext>
                  </a:extLst>
                </a:gridCol>
              </a:tblGrid>
              <a:tr h="21459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Aufstellung Materialeinkauf 2023 für 3 komplette beelogger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399514681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 dirty="0">
                          <a:effectLst/>
                        </a:rPr>
                        <a:t> </a:t>
                      </a:r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4087028422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Alu L-Profile 1. </a:t>
                      </a:r>
                      <a:r>
                        <a:rPr lang="en-GB" sz="1400" u="none" strike="noStrike" dirty="0" err="1">
                          <a:effectLst/>
                        </a:rPr>
                        <a:t>Bestellung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61,3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Abmessung in mm: 50 x 30 x 4 mm</a:t>
                      </a:r>
                      <a:endParaRPr lang="en-GB" sz="1400" b="0" i="0" u="none" strike="noStrike">
                        <a:solidFill>
                          <a:srgbClr val="7070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607292030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Alu L-Profile 2. </a:t>
                      </a:r>
                      <a:r>
                        <a:rPr lang="en-GB" sz="1400" u="none" strike="noStrike" dirty="0" err="1">
                          <a:effectLst/>
                        </a:rPr>
                        <a:t>Bestellung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 dirty="0">
                          <a:effectLst/>
                        </a:rPr>
                        <a:t>44,49</a:t>
                      </a:r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dirty="0" err="1">
                          <a:effectLst/>
                        </a:rPr>
                        <a:t>Länge</a:t>
                      </a:r>
                      <a:r>
                        <a:rPr lang="en-GB" sz="1400" u="none" strike="noStrike" dirty="0">
                          <a:effectLst/>
                        </a:rPr>
                        <a:t> in mm: 1000 mm</a:t>
                      </a:r>
                      <a:br>
                        <a:rPr lang="en-GB" sz="1400" u="none" strike="noStrike" dirty="0">
                          <a:effectLst/>
                        </a:rPr>
                      </a:br>
                      <a:r>
                        <a:rPr lang="en-GB" sz="1400" u="none" strike="noStrike" dirty="0" err="1">
                          <a:effectLst/>
                        </a:rPr>
                        <a:t>Stückzahl</a:t>
                      </a:r>
                      <a:r>
                        <a:rPr lang="en-GB" sz="1400" u="none" strike="noStrike" dirty="0">
                          <a:effectLst/>
                        </a:rPr>
                        <a:t> : 2 (in 4 </a:t>
                      </a:r>
                      <a:r>
                        <a:rPr lang="en-GB" sz="1400" u="none" strike="noStrike" dirty="0" err="1">
                          <a:effectLst/>
                        </a:rPr>
                        <a:t>Teile</a:t>
                      </a:r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r>
                        <a:rPr lang="en-GB" sz="1400" u="none" strike="noStrike" dirty="0" err="1">
                          <a:effectLst/>
                        </a:rPr>
                        <a:t>sägen</a:t>
                      </a:r>
                      <a:r>
                        <a:rPr lang="en-GB" sz="1400" u="none" strike="noStrike" dirty="0">
                          <a:effectLst/>
                        </a:rPr>
                        <a:t>)</a:t>
                      </a:r>
                      <a:endParaRPr lang="en-GB" sz="1400" b="0" i="0" u="none" strike="noStrike" dirty="0">
                        <a:solidFill>
                          <a:srgbClr val="7070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7107167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GB" sz="1400" b="0" i="0" u="none" strike="noStrike" dirty="0">
                        <a:solidFill>
                          <a:srgbClr val="7070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endParaRPr lang="en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566651913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Verlängerungskabel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6,25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Beim nächsten Mal nach Lichterkette Verlängerung suchen und die teilen damit man die Wägebalken separt transportieren kann.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834106827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Edelstahl Schrauben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10,5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62020408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74588510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Reichelt Bestellung 1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31,37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Hier besteht noch Optimierungspotential bei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345214488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Reichelt Bestellung 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21,61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iner größeren Sammelbestellung.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825006565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776743238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Wägezellen</a:t>
                      </a:r>
                      <a:r>
                        <a:rPr lang="en-GB" sz="1400" u="none" strike="noStrike" dirty="0">
                          <a:effectLst/>
                        </a:rPr>
                        <a:t> 6x60kg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117,81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94004162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Platinen</a:t>
                      </a:r>
                      <a:r>
                        <a:rPr lang="en-GB" sz="1400" u="none" strike="noStrike" dirty="0">
                          <a:effectLst/>
                        </a:rPr>
                        <a:t> </a:t>
                      </a:r>
                      <a:r>
                        <a:rPr lang="en-GB" sz="1400" u="none" strike="noStrike" dirty="0" err="1">
                          <a:effectLst/>
                        </a:rPr>
                        <a:t>direkt</a:t>
                      </a:r>
                      <a:r>
                        <a:rPr lang="en-GB" sz="1400" u="none" strike="noStrike" dirty="0">
                          <a:effectLst/>
                        </a:rPr>
                        <a:t> von </a:t>
                      </a:r>
                      <a:r>
                        <a:rPr lang="en-GB" sz="1400" u="none" strike="noStrike" dirty="0" err="1">
                          <a:effectLst/>
                        </a:rPr>
                        <a:t>beelogger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10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62540865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394104602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 err="1">
                          <a:effectLst/>
                        </a:rPr>
                        <a:t>aliexpress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892875558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LTE Modem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106,32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Zuzüglich: 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153492291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effectLst/>
                        </a:rPr>
                        <a:t>HX711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4,48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 Karte ( z.B. Netzklub)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55671569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Stepup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2,49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Lötzinn, Flußmittel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422978746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LiPo Solar Regler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5,3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ptional LTE Antenne ~10€ (schlechter Empfang)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4049593039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MCP1702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6,38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Wasserdichtes Gehäuse (es geht auch eine Eisbox)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15203608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24LC256 EEPOM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5,23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Solarpanel Halterung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975680967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LiPo Akku 3600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11,77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Besenstiel + Besenstielhalterung</a:t>
                      </a: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93286829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Solar panel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32,55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622224456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Akku Halter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4,25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812669239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MOSFETs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7,62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991305987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STM32 Blackpill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21,23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1987528612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966794030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123037407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Summe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510,95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3542592393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>
                          <a:effectLst/>
                        </a:rPr>
                        <a:t>Für jeden der 3 </a:t>
                      </a:r>
                      <a:endParaRPr lang="en-GB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DE" sz="1400" u="none" strike="noStrike">
                          <a:effectLst/>
                        </a:rPr>
                        <a:t>170,3167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872722751"/>
                  </a:ext>
                </a:extLst>
              </a:tr>
              <a:tr h="214596">
                <a:tc>
                  <a:txBody>
                    <a:bodyPr/>
                    <a:lstStyle/>
                    <a:p>
                      <a:pPr algn="l" fontAlgn="b"/>
                      <a:r>
                        <a:rPr lang="en-DE" sz="1400" u="none" strike="noStrike">
                          <a:effectLst/>
                        </a:rPr>
                        <a:t> </a:t>
                      </a:r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D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25" marR="5725" marT="5725" marB="0" anchor="b"/>
                </a:tc>
                <a:extLst>
                  <a:ext uri="{0D108BD9-81ED-4DB2-BD59-A6C34878D82A}">
                    <a16:rowId xmlns:a16="http://schemas.microsoft.com/office/drawing/2014/main" val="244499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835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6F6A-51F7-C089-7B7A-569DB9682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Wägebalken </a:t>
            </a:r>
            <a:r>
              <a:rPr lang="en-DE" sz="3200" dirty="0"/>
              <a:t>Option 1 – Platform waage ebay ~100€</a:t>
            </a:r>
          </a:p>
        </p:txBody>
      </p:sp>
      <p:pic>
        <p:nvPicPr>
          <p:cNvPr id="5" name="Content Placeholder 4" descr="A scale on a tile floor&#10;&#10;Description automatically generated">
            <a:extLst>
              <a:ext uri="{FF2B5EF4-FFF2-40B4-BE49-F238E27FC236}">
                <a16:creationId xmlns:a16="http://schemas.microsoft.com/office/drawing/2014/main" id="{DE84E118-9D52-0824-2B4E-1BA582763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62695"/>
            <a:ext cx="2594938" cy="4351338"/>
          </a:xfrm>
        </p:spPr>
      </p:pic>
      <p:pic>
        <p:nvPicPr>
          <p:cNvPr id="7" name="Picture 6" descr="A blue metal object on a tile floor&#10;&#10;Description automatically generated">
            <a:extLst>
              <a:ext uri="{FF2B5EF4-FFF2-40B4-BE49-F238E27FC236}">
                <a16:creationId xmlns:a16="http://schemas.microsoft.com/office/drawing/2014/main" id="{2AF8EB7F-2603-0A5F-BEBC-4B2228FCD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6165" y="1862695"/>
            <a:ext cx="2855565" cy="4351338"/>
          </a:xfrm>
          <a:prstGeom prst="rect">
            <a:avLst/>
          </a:prstGeom>
        </p:spPr>
      </p:pic>
      <p:pic>
        <p:nvPicPr>
          <p:cNvPr id="11" name="Picture 10" descr="A blue metal frame on a tile floor&#10;&#10;Description automatically generated">
            <a:extLst>
              <a:ext uri="{FF2B5EF4-FFF2-40B4-BE49-F238E27FC236}">
                <a16:creationId xmlns:a16="http://schemas.microsoft.com/office/drawing/2014/main" id="{7CC00A4B-DFDB-DAF7-1CA5-FF410683E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957" y="1862695"/>
            <a:ext cx="6619103" cy="434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95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F30181-17A4-585A-22B5-3E16F0380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Kleinanzeigen – Juri aus </a:t>
            </a:r>
            <a:r>
              <a:rPr lang="en-US" b="0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Empfingen – 80€</a:t>
            </a:r>
            <a:endParaRPr lang="en-US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metal step on grass&#10;&#10;Description automatically generated">
            <a:extLst>
              <a:ext uri="{FF2B5EF4-FFF2-40B4-BE49-F238E27FC236}">
                <a16:creationId xmlns:a16="http://schemas.microsoft.com/office/drawing/2014/main" id="{B3714268-BD8B-AF28-99F6-100A146DDE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59" r="-2" b="12078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7" name="Picture 6" descr="A metal ladder on grass&#10;&#10;Description automatically generated">
            <a:extLst>
              <a:ext uri="{FF2B5EF4-FFF2-40B4-BE49-F238E27FC236}">
                <a16:creationId xmlns:a16="http://schemas.microsoft.com/office/drawing/2014/main" id="{018D7E46-15DC-C00C-9816-335028B534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60" r="-2" b="4336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8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054F4-DC56-EBAC-1514-3DF8955B3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Wägebalken </a:t>
            </a:r>
            <a:r>
              <a:rPr lang="en-DE" sz="3200" dirty="0"/>
              <a:t>Option 2 – DIY ~62 €  </a:t>
            </a:r>
          </a:p>
        </p:txBody>
      </p:sp>
      <p:pic>
        <p:nvPicPr>
          <p:cNvPr id="7" name="Picture 6" descr="A metal plate with holes&#10;&#10;Description automatically generated with medium confidence">
            <a:extLst>
              <a:ext uri="{FF2B5EF4-FFF2-40B4-BE49-F238E27FC236}">
                <a16:creationId xmlns:a16="http://schemas.microsoft.com/office/drawing/2014/main" id="{4D98DE63-8C7F-895F-C962-0EDD2268B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55" y="2462203"/>
            <a:ext cx="7814747" cy="4395796"/>
          </a:xfrm>
          <a:prstGeom prst="rect">
            <a:avLst/>
          </a:prstGeom>
        </p:spPr>
      </p:pic>
      <p:pic>
        <p:nvPicPr>
          <p:cNvPr id="9" name="Picture 8" descr="A close-up of a metal beam&#10;&#10;Description automatically generated">
            <a:extLst>
              <a:ext uri="{FF2B5EF4-FFF2-40B4-BE49-F238E27FC236}">
                <a16:creationId xmlns:a16="http://schemas.microsoft.com/office/drawing/2014/main" id="{F2C1915E-74AD-B738-7F1F-70166F5D9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375" y="-1"/>
            <a:ext cx="3857625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52FE1D-E7DC-6AAF-9EFD-597C0A50C2F2}"/>
              </a:ext>
            </a:extLst>
          </p:cNvPr>
          <p:cNvSpPr txBox="1"/>
          <p:nvPr/>
        </p:nvSpPr>
        <p:spPr>
          <a:xfrm>
            <a:off x="756745" y="1765738"/>
            <a:ext cx="424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2 L Alu 5mm Profile nur in der Länge sägen </a:t>
            </a:r>
          </a:p>
        </p:txBody>
      </p:sp>
    </p:spTree>
    <p:extLst>
      <p:ext uri="{BB962C8B-B14F-4D97-AF65-F5344CB8AC3E}">
        <p14:creationId xmlns:p14="http://schemas.microsoft.com/office/powerpoint/2010/main" val="2188979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1ED66-D5F3-8458-AA4E-D01CF7793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Beelogger – Welche Version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61ED8-7D77-3C57-42A0-C30033945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DE" dirty="0"/>
              <a:t>Beelogger SMD</a:t>
            </a:r>
            <a:br>
              <a:rPr lang="en-DE" dirty="0"/>
            </a:br>
            <a:r>
              <a:rPr lang="en-DE" dirty="0"/>
              <a:t>Nicht mehr bestellbar, viele hatten Probleme mit SMD Bauteilen</a:t>
            </a:r>
          </a:p>
          <a:p>
            <a:r>
              <a:rPr lang="en-DE" dirty="0"/>
              <a:t>Beelogger universal 1.0</a:t>
            </a:r>
            <a:br>
              <a:rPr lang="en-DE" dirty="0"/>
            </a:br>
            <a:r>
              <a:rPr lang="en-DE" dirty="0"/>
              <a:t>+ Bewährt</a:t>
            </a:r>
            <a:br>
              <a:rPr lang="en-DE" dirty="0"/>
            </a:br>
            <a:r>
              <a:rPr lang="en-DE" dirty="0"/>
              <a:t>- Viele Bauteile benötigt</a:t>
            </a:r>
            <a:br>
              <a:rPr lang="en-DE" dirty="0"/>
            </a:br>
            <a:r>
              <a:rPr lang="en-DE" dirty="0"/>
              <a:t>- Separate Plantine für Solar Stromversorgung wird benötigt</a:t>
            </a:r>
            <a:br>
              <a:rPr lang="en-DE" dirty="0"/>
            </a:br>
            <a:r>
              <a:rPr lang="en-DE" dirty="0"/>
              <a:t>- Separate Plantine für LTE wird benötigt</a:t>
            </a:r>
          </a:p>
          <a:p>
            <a:r>
              <a:rPr lang="en-DE" dirty="0"/>
              <a:t>Beelogger Universal 2.0</a:t>
            </a:r>
            <a:br>
              <a:rPr lang="en-DE" dirty="0"/>
            </a:br>
            <a:r>
              <a:rPr lang="en-DE" dirty="0"/>
              <a:t>- Neue Version angelehnt an STM32</a:t>
            </a:r>
          </a:p>
          <a:p>
            <a:r>
              <a:rPr lang="en-DE" dirty="0"/>
              <a:t>Beelogger STM32</a:t>
            </a:r>
            <a:br>
              <a:rPr lang="en-DE" dirty="0"/>
            </a:br>
            <a:r>
              <a:rPr lang="en-DE" dirty="0"/>
              <a:t>- Nur eine P</a:t>
            </a:r>
            <a:r>
              <a:rPr lang="en-GB" dirty="0"/>
              <a:t>l</a:t>
            </a:r>
            <a:r>
              <a:rPr lang="en-DE" dirty="0"/>
              <a:t>antine benötigt für LTE + Solar + Akku</a:t>
            </a:r>
          </a:p>
        </p:txBody>
      </p:sp>
    </p:spTree>
    <p:extLst>
      <p:ext uri="{BB962C8B-B14F-4D97-AF65-F5344CB8AC3E}">
        <p14:creationId xmlns:p14="http://schemas.microsoft.com/office/powerpoint/2010/main" val="2798605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6526-65C7-D104-0FCE-0DE3DE5D7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Bestellung</a:t>
            </a:r>
          </a:p>
        </p:txBody>
      </p:sp>
      <p:pic>
        <p:nvPicPr>
          <p:cNvPr id="5" name="Content Placeholder 4" descr="A box full of electronics&#10;&#10;Description automatically generated">
            <a:extLst>
              <a:ext uri="{FF2B5EF4-FFF2-40B4-BE49-F238E27FC236}">
                <a16:creationId xmlns:a16="http://schemas.microsoft.com/office/drawing/2014/main" id="{81BC9CAC-334A-546A-2D70-250E6B6F8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6951" y="1690688"/>
            <a:ext cx="3263503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20A2FB-5D42-4DA3-2A54-BB7C1EA628BC}"/>
              </a:ext>
            </a:extLst>
          </p:cNvPr>
          <p:cNvSpPr txBox="1"/>
          <p:nvPr/>
        </p:nvSpPr>
        <p:spPr>
          <a:xfrm>
            <a:off x="501850" y="1776193"/>
            <a:ext cx="74965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800" dirty="0"/>
              <a:t>Preise ändern sich ständig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800" dirty="0"/>
              <a:t>Sammelbestellung macht Sinn ! Versandkosten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</a:t>
            </a:r>
            <a:r>
              <a:rPr lang="en-DE" sz="2800" dirty="0"/>
              <a:t>bay, aliexpress dauern unter Umständen lange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sz="2800" dirty="0"/>
              <a:t>Reichelt versendet aus D </a:t>
            </a:r>
            <a:br>
              <a:rPr lang="en-DE" sz="2800" dirty="0"/>
            </a:br>
            <a:r>
              <a:rPr lang="en-DE" sz="2800" dirty="0"/>
              <a:t>- Teilweise extrem teuer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DE" sz="2800" dirty="0"/>
          </a:p>
        </p:txBody>
      </p:sp>
    </p:spTree>
    <p:extLst>
      <p:ext uri="{BB962C8B-B14F-4D97-AF65-F5344CB8AC3E}">
        <p14:creationId xmlns:p14="http://schemas.microsoft.com/office/powerpoint/2010/main" val="168237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E8B93-09A3-3098-4EC5-9056C5050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Aufbau – Start mit den Wiederständen</a:t>
            </a:r>
          </a:p>
        </p:txBody>
      </p:sp>
      <p:pic>
        <p:nvPicPr>
          <p:cNvPr id="5" name="Content Placeholder 4" descr="A close-up of a circuit board&#10;&#10;Description automatically generated">
            <a:extLst>
              <a:ext uri="{FF2B5EF4-FFF2-40B4-BE49-F238E27FC236}">
                <a16:creationId xmlns:a16="http://schemas.microsoft.com/office/drawing/2014/main" id="{40B7C6FC-67DC-9058-C530-7D2EA5134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7683" y="1325563"/>
            <a:ext cx="3331779" cy="5194447"/>
          </a:xfrm>
        </p:spPr>
      </p:pic>
      <p:pic>
        <p:nvPicPr>
          <p:cNvPr id="7" name="Picture 6" descr="A close-up of a circuit board&#10;&#10;Description automatically generated">
            <a:extLst>
              <a:ext uri="{FF2B5EF4-FFF2-40B4-BE49-F238E27FC236}">
                <a16:creationId xmlns:a16="http://schemas.microsoft.com/office/drawing/2014/main" id="{60547CA7-C5B3-7AAD-A060-3CDAB28CF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995" y="1325563"/>
            <a:ext cx="3875484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641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EDA63-3EDE-3ADA-A823-51E18CBA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Aufbau </a:t>
            </a:r>
          </a:p>
        </p:txBody>
      </p:sp>
      <p:pic>
        <p:nvPicPr>
          <p:cNvPr id="5" name="Content Placeholder 4" descr="Several electronic components on a table&#10;&#10;Description automatically generated">
            <a:extLst>
              <a:ext uri="{FF2B5EF4-FFF2-40B4-BE49-F238E27FC236}">
                <a16:creationId xmlns:a16="http://schemas.microsoft.com/office/drawing/2014/main" id="{935546ED-ECD8-B97A-F57A-B050514BE0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8731" y="0"/>
            <a:ext cx="5150069" cy="686676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3FFD3D-5461-3926-6A5A-53BDE11F2DF0}"/>
              </a:ext>
            </a:extLst>
          </p:cNvPr>
          <p:cNvSpPr txBox="1"/>
          <p:nvPr/>
        </p:nvSpPr>
        <p:spPr>
          <a:xfrm>
            <a:off x="838200" y="1690688"/>
            <a:ext cx="322370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Kondensatoren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Transistoren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Voltage Regulator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Akku Halter</a:t>
            </a:r>
          </a:p>
        </p:txBody>
      </p:sp>
    </p:spTree>
    <p:extLst>
      <p:ext uri="{BB962C8B-B14F-4D97-AF65-F5344CB8AC3E}">
        <p14:creationId xmlns:p14="http://schemas.microsoft.com/office/powerpoint/2010/main" val="3402055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63EF-B45C-14E5-0051-DD1AE896C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4G oder 5G (LTE) ?</a:t>
            </a:r>
          </a:p>
        </p:txBody>
      </p:sp>
      <p:pic>
        <p:nvPicPr>
          <p:cNvPr id="5" name="Content Placeholder 4" descr="A plastic bag with different electronic components&#10;&#10;Description automatically generated">
            <a:extLst>
              <a:ext uri="{FF2B5EF4-FFF2-40B4-BE49-F238E27FC236}">
                <a16:creationId xmlns:a16="http://schemas.microsoft.com/office/drawing/2014/main" id="{3A4637AF-CC8F-F17C-94E0-853D446F8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55725" y="133459"/>
            <a:ext cx="3735786" cy="66413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7533D6-956E-8FAE-96B2-516D02C4A902}"/>
              </a:ext>
            </a:extLst>
          </p:cNvPr>
          <p:cNvSpPr txBox="1"/>
          <p:nvPr/>
        </p:nvSpPr>
        <p:spPr>
          <a:xfrm>
            <a:off x="697917" y="1429078"/>
            <a:ext cx="6276718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Wie lange soll euer Beelogger senden?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3G wird gerade abgeschaltet 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4G</a:t>
            </a:r>
            <a:br>
              <a:rPr lang="en-DE" sz="2800" dirty="0"/>
            </a:br>
            <a:r>
              <a:rPr lang="en-DE" sz="2800" dirty="0"/>
              <a:t>+ Modem billiger (15€)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DE" sz="2800" dirty="0"/>
              <a:t>5G LTE</a:t>
            </a:r>
            <a:br>
              <a:rPr lang="en-DE" sz="2800" dirty="0"/>
            </a:br>
            <a:r>
              <a:rPr lang="en-DE" sz="2800" dirty="0"/>
              <a:t>+ Längere Unterstützung</a:t>
            </a:r>
            <a:br>
              <a:rPr lang="en-DE" sz="2800" dirty="0"/>
            </a:br>
            <a:r>
              <a:rPr lang="en-DE" sz="2800" dirty="0"/>
              <a:t>+ Höhere Datenrate -&gt; weniger Strom</a:t>
            </a:r>
            <a:br>
              <a:rPr lang="en-DE" sz="2800" dirty="0"/>
            </a:br>
            <a:r>
              <a:rPr lang="en-DE" sz="2800" dirty="0"/>
              <a:t>- teuer als 4G (~33€)</a:t>
            </a:r>
            <a:br>
              <a:rPr lang="en-DE" sz="2800" dirty="0"/>
            </a:br>
            <a:r>
              <a:rPr lang="en-DE" sz="2800" dirty="0"/>
              <a:t>- LTE Modem Setup via FTDI</a:t>
            </a:r>
            <a:br>
              <a:rPr lang="en-DE" sz="2800" dirty="0"/>
            </a:br>
            <a:r>
              <a:rPr lang="en-DE" sz="2800" dirty="0"/>
              <a:t>- LTE Abdeckung vorher checken !!</a:t>
            </a:r>
          </a:p>
        </p:txBody>
      </p:sp>
    </p:spTree>
    <p:extLst>
      <p:ext uri="{BB962C8B-B14F-4D97-AF65-F5344CB8AC3E}">
        <p14:creationId xmlns:p14="http://schemas.microsoft.com/office/powerpoint/2010/main" val="3417622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4FEB-3907-D36C-AC5F-E4FAE8E97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Montage</a:t>
            </a:r>
          </a:p>
        </p:txBody>
      </p:sp>
      <p:pic>
        <p:nvPicPr>
          <p:cNvPr id="5" name="Content Placeholder 4" descr="A group of electronic components on a table&#10;&#10;Description automatically generated">
            <a:extLst>
              <a:ext uri="{FF2B5EF4-FFF2-40B4-BE49-F238E27FC236}">
                <a16:creationId xmlns:a16="http://schemas.microsoft.com/office/drawing/2014/main" id="{33001FE9-A127-7358-A716-CC4289451C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1637" y="1690688"/>
            <a:ext cx="2868384" cy="5099350"/>
          </a:xfrm>
        </p:spPr>
      </p:pic>
      <p:pic>
        <p:nvPicPr>
          <p:cNvPr id="9" name="Picture 8" descr="A close-up of a circuit board&#10;&#10;Description automatically generated">
            <a:extLst>
              <a:ext uri="{FF2B5EF4-FFF2-40B4-BE49-F238E27FC236}">
                <a16:creationId xmlns:a16="http://schemas.microsoft.com/office/drawing/2014/main" id="{EB841371-10FE-49D3-DE93-DC7CE3E8C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830" y="0"/>
            <a:ext cx="3857625" cy="6858000"/>
          </a:xfrm>
          <a:prstGeom prst="rect">
            <a:avLst/>
          </a:prstGeom>
        </p:spPr>
      </p:pic>
      <p:pic>
        <p:nvPicPr>
          <p:cNvPr id="11" name="Picture 10" descr="A close up of a circuit board&#10;&#10;Description automatically generated">
            <a:extLst>
              <a:ext uri="{FF2B5EF4-FFF2-40B4-BE49-F238E27FC236}">
                <a16:creationId xmlns:a16="http://schemas.microsoft.com/office/drawing/2014/main" id="{AD29D84E-2A67-C992-8726-A221E158F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171" y="-67962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63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electronic components on a table&#10;&#10;Description automatically generated">
            <a:extLst>
              <a:ext uri="{FF2B5EF4-FFF2-40B4-BE49-F238E27FC236}">
                <a16:creationId xmlns:a16="http://schemas.microsoft.com/office/drawing/2014/main" id="{FDEA1287-2501-1B4D-2235-929CEC82A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46918" cy="688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517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4C1BC-1598-5BF4-CD94-E6C2DE864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Dose ?</a:t>
            </a:r>
          </a:p>
        </p:txBody>
      </p:sp>
      <p:pic>
        <p:nvPicPr>
          <p:cNvPr id="5" name="Content Placeholder 4" descr="A plastic container with a circuit board and wires&#10;&#10;Description automatically generated">
            <a:extLst>
              <a:ext uri="{FF2B5EF4-FFF2-40B4-BE49-F238E27FC236}">
                <a16:creationId xmlns:a16="http://schemas.microsoft.com/office/drawing/2014/main" id="{0AFFB808-21F0-894F-4579-2F55D42B18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751688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6403D-233D-B28E-6EE0-424E5CC8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Aufbau und Gewichtskalibrierung</a:t>
            </a:r>
          </a:p>
        </p:txBody>
      </p:sp>
      <p:pic>
        <p:nvPicPr>
          <p:cNvPr id="5" name="Content Placeholder 4" descr="A solar panel and a bucket on a tile floor&#10;&#10;Description automatically generated">
            <a:extLst>
              <a:ext uri="{FF2B5EF4-FFF2-40B4-BE49-F238E27FC236}">
                <a16:creationId xmlns:a16="http://schemas.microsoft.com/office/drawing/2014/main" id="{23449F43-3972-9DC4-A942-15950D4B3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815090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957CE-B51B-D7C9-0C1D-5DA53824D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Wie sieht es heute aus ?</a:t>
            </a:r>
          </a:p>
        </p:txBody>
      </p:sp>
      <p:pic>
        <p:nvPicPr>
          <p:cNvPr id="5" name="Content Placeholder 4" descr="A solar panel next to a beehive&#10;&#10;Description automatically generated">
            <a:extLst>
              <a:ext uri="{FF2B5EF4-FFF2-40B4-BE49-F238E27FC236}">
                <a16:creationId xmlns:a16="http://schemas.microsoft.com/office/drawing/2014/main" id="{BCEFEE3A-F586-1080-4A76-A754D618B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6214074" y="853990"/>
            <a:ext cx="6831915" cy="5123935"/>
          </a:xfrm>
        </p:spPr>
      </p:pic>
      <p:pic>
        <p:nvPicPr>
          <p:cNvPr id="7" name="Picture 6" descr="A piece of soap under a wooden structure&#10;&#10;Description automatically generated">
            <a:extLst>
              <a:ext uri="{FF2B5EF4-FFF2-40B4-BE49-F238E27FC236}">
                <a16:creationId xmlns:a16="http://schemas.microsoft.com/office/drawing/2014/main" id="{026C920A-EC42-16F5-ED77-725CA7E0C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1252"/>
            <a:ext cx="7068064" cy="530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67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 shot of a computer&#10;&#10;Description automatically generated">
            <a:extLst>
              <a:ext uri="{FF2B5EF4-FFF2-40B4-BE49-F238E27FC236}">
                <a16:creationId xmlns:a16="http://schemas.microsoft.com/office/drawing/2014/main" id="{56EB105C-91C4-3277-8F2D-5D25AB4857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11074"/>
          </a:xfrm>
        </p:spPr>
      </p:pic>
    </p:spTree>
    <p:extLst>
      <p:ext uri="{BB962C8B-B14F-4D97-AF65-F5344CB8AC3E}">
        <p14:creationId xmlns:p14="http://schemas.microsoft.com/office/powerpoint/2010/main" val="3842239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541</Words>
  <Application>Microsoft Macintosh PowerPoint</Application>
  <PresentationFormat>Widescreen</PresentationFormat>
  <Paragraphs>107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Bienenstock Waage</vt:lpstr>
      <vt:lpstr>Ziele für mich</vt:lpstr>
      <vt:lpstr>Kaufen ???</vt:lpstr>
      <vt:lpstr>Selber bauen ???</vt:lpstr>
      <vt:lpstr>PowerPoint Presentation</vt:lpstr>
      <vt:lpstr>Wägebalken Option 1 – Platform waage ebay ~100€</vt:lpstr>
      <vt:lpstr>Kleinanzeigen – Juri aus Empfingen – 80€</vt:lpstr>
      <vt:lpstr>Wägebalken Option 2 – DIY ~62 €  </vt:lpstr>
      <vt:lpstr>Beelogger – Welche Version ?</vt:lpstr>
      <vt:lpstr>Bestellung</vt:lpstr>
      <vt:lpstr>Aufbau – Start mit den Wiederständen</vt:lpstr>
      <vt:lpstr>Aufbau </vt:lpstr>
      <vt:lpstr>4G oder 5G (LTE) ?</vt:lpstr>
      <vt:lpstr>Montage</vt:lpstr>
      <vt:lpstr>PowerPoint Presentation</vt:lpstr>
      <vt:lpstr>Dose ?</vt:lpstr>
      <vt:lpstr>Aufbau und Gewichtskalibrierung</vt:lpstr>
      <vt:lpstr>Wie sieht es heute aus 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Bienenstock Waage</dc:title>
  <dc:creator>Thomas Immel</dc:creator>
  <cp:lastModifiedBy>Thomas Immel</cp:lastModifiedBy>
  <cp:revision>2</cp:revision>
  <dcterms:created xsi:type="dcterms:W3CDTF">2024-01-16T15:40:33Z</dcterms:created>
  <dcterms:modified xsi:type="dcterms:W3CDTF">2024-01-21T11:16:10Z</dcterms:modified>
</cp:coreProperties>
</file>